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collaboration\B%20Parastre\Mass%20assay\Masse%20assay%20oct%202012%20hepatocytes%20C2b%20and%20vps34\PI3P%20masse%20assay%20Hepatocytes%20exp%2020%2010%201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k-chs-lnetb\QMCR-USERS\alliou01\salliouachene\FACS%20analysis\insulin%20FITC%20labelled\Samira%20Hipotocytes%202%20%2017%2010%2012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9.5793963254594244E-2"/>
          <c:y val="3.7511665208515642E-2"/>
          <c:w val="0.46000423596259232"/>
          <c:h val="0.79822506561679785"/>
        </c:manualLayout>
      </c:layout>
      <c:barChart>
        <c:barDir val="col"/>
        <c:grouping val="clustered"/>
        <c:ser>
          <c:idx val="0"/>
          <c:order val="0"/>
          <c:tx>
            <c:v>WT</c:v>
          </c:tx>
          <c:spPr>
            <a:solidFill>
              <a:schemeClr val="tx1"/>
            </a:solidFill>
          </c:spPr>
          <c:val>
            <c:numRef>
              <c:f>Sheet1!$F$11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v>C2b ki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Sheet1!$G$12</c:f>
                <c:numCache>
                  <c:formatCode>General</c:formatCode>
                  <c:ptCount val="1"/>
                  <c:pt idx="0">
                    <c:v>9.483823944156299</c:v>
                  </c:pt>
                </c:numCache>
              </c:numRef>
            </c:plus>
          </c:errBars>
          <c:val>
            <c:numRef>
              <c:f>Sheet1!$G$11</c:f>
              <c:numCache>
                <c:formatCode>General</c:formatCode>
                <c:ptCount val="1"/>
                <c:pt idx="0">
                  <c:v>36.087371352302995</c:v>
                </c:pt>
              </c:numCache>
            </c:numRef>
          </c:val>
        </c:ser>
        <c:axId val="51799936"/>
        <c:axId val="51801472"/>
      </c:barChart>
      <c:catAx>
        <c:axId val="51799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51801472"/>
        <c:crosses val="autoZero"/>
        <c:auto val="1"/>
        <c:lblAlgn val="ctr"/>
        <c:lblOffset val="100"/>
      </c:catAx>
      <c:valAx>
        <c:axId val="5180147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600"/>
            </a:pPr>
            <a:endParaRPr lang="en-US"/>
          </a:p>
        </c:txPr>
        <c:crossAx val="5179993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6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600"/>
            </a:pPr>
            <a:endParaRPr lang="en-US"/>
          </a:p>
        </c:txPr>
      </c:legendEntry>
      <c:layout>
        <c:manualLayout>
          <c:xMode val="edge"/>
          <c:yMode val="edge"/>
          <c:x val="0.67737789046629215"/>
          <c:y val="8.4915427238263248E-3"/>
          <c:w val="0.32262210953371884"/>
          <c:h val="0.33486876640420793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tx>
            <c:strRef>
              <c:f>'pool of 2 EXP'!$H$31</c:f>
              <c:strCache>
                <c:ptCount val="1"/>
                <c:pt idx="0">
                  <c:v>82.20432076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'pool of 2 EXP'!$I$30:$M$30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30</c:v>
                </c:pt>
                <c:pt idx="4">
                  <c:v>60</c:v>
                </c:pt>
              </c:numCache>
            </c:numRef>
          </c:xVal>
          <c:yVal>
            <c:numRef>
              <c:f>'pool of 2 EXP'!$I$31:$M$31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yVal>
        </c:ser>
        <c:ser>
          <c:idx val="1"/>
          <c:order val="1"/>
          <c:tx>
            <c:strRef>
              <c:f>'pool of 2 EXP'!$H$32</c:f>
              <c:strCache>
                <c:ptCount val="1"/>
                <c:pt idx="0">
                  <c:v>69.02233614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dash"/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'pool of 2 EXP'!$I$33:$M$33</c:f>
                <c:numCache>
                  <c:formatCode>General</c:formatCode>
                  <c:ptCount val="5"/>
                  <c:pt idx="0">
                    <c:v>10.411620071851265</c:v>
                  </c:pt>
                  <c:pt idx="1">
                    <c:v>11.329845387735739</c:v>
                  </c:pt>
                  <c:pt idx="2">
                    <c:v>7.96</c:v>
                  </c:pt>
                  <c:pt idx="3">
                    <c:v>10.435392686385557</c:v>
                  </c:pt>
                  <c:pt idx="4">
                    <c:v>11.429834624041758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'pool of 2 EXP'!$I$30:$M$30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30</c:v>
                </c:pt>
                <c:pt idx="4">
                  <c:v>60</c:v>
                </c:pt>
              </c:numCache>
            </c:numRef>
          </c:xVal>
          <c:yVal>
            <c:numRef>
              <c:f>'pool of 2 EXP'!$I$32:$M$32</c:f>
              <c:numCache>
                <c:formatCode>General</c:formatCode>
                <c:ptCount val="5"/>
                <c:pt idx="0">
                  <c:v>89.893811790552888</c:v>
                </c:pt>
                <c:pt idx="1">
                  <c:v>77.412946950222022</c:v>
                </c:pt>
                <c:pt idx="2">
                  <c:v>75.220215321647899</c:v>
                </c:pt>
                <c:pt idx="3">
                  <c:v>74.342834122268059</c:v>
                </c:pt>
                <c:pt idx="4">
                  <c:v>77.688378033205453</c:v>
                </c:pt>
              </c:numCache>
            </c:numRef>
          </c:yVal>
        </c:ser>
        <c:axId val="73166208"/>
        <c:axId val="73221632"/>
      </c:scatterChart>
      <c:valAx>
        <c:axId val="73166208"/>
        <c:scaling>
          <c:orientation val="minMax"/>
          <c:max val="70"/>
          <c:min val="0"/>
        </c:scaling>
        <c:axPos val="b"/>
        <c:numFmt formatCode="General" sourceLinked="1"/>
        <c:tickLblPos val="nextTo"/>
        <c:crossAx val="73221632"/>
        <c:crosses val="autoZero"/>
        <c:crossBetween val="midCat"/>
      </c:valAx>
      <c:valAx>
        <c:axId val="73221632"/>
        <c:scaling>
          <c:orientation val="minMax"/>
          <c:max val="110"/>
          <c:min val="0"/>
        </c:scaling>
        <c:axPos val="l"/>
        <c:numFmt formatCode="General" sourceLinked="1"/>
        <c:tickLblPos val="nextTo"/>
        <c:crossAx val="73166208"/>
        <c:crosses val="autoZero"/>
        <c:crossBetween val="midCat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F7723-06C5-4A68-BFA2-FA0591A7036F}" type="datetimeFigureOut">
              <a:rPr lang="en-US" smtClean="0"/>
              <a:t>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F431B-BB26-44A8-87DC-941B78FDA27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14290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Fig1</a:t>
            </a:r>
            <a:endParaRPr lang="en-GB" sz="11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716854" y="500042"/>
            <a:ext cx="2283492" cy="1973041"/>
            <a:chOff x="5646094" y="405458"/>
            <a:chExt cx="2283492" cy="1973041"/>
          </a:xfrm>
        </p:grpSpPr>
        <p:sp>
          <p:nvSpPr>
            <p:cNvPr id="6" name="Rectangle 5"/>
            <p:cNvSpPr/>
            <p:nvPr/>
          </p:nvSpPr>
          <p:spPr>
            <a:xfrm>
              <a:off x="5715023" y="838183"/>
              <a:ext cx="2214563" cy="1357312"/>
            </a:xfrm>
            <a:prstGeom prst="rect">
              <a:avLst/>
            </a:prstGeom>
            <a:solidFill>
              <a:srgbClr val="FFF1C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aphicFrame>
          <p:nvGraphicFramePr>
            <p:cNvPr id="7" name="Chart 6"/>
            <p:cNvGraphicFramePr>
              <a:graphicFrameLocks/>
            </p:cNvGraphicFramePr>
            <p:nvPr/>
          </p:nvGraphicFramePr>
          <p:xfrm>
            <a:off x="6214772" y="1006899"/>
            <a:ext cx="1643074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179"/>
            <p:cNvSpPr txBox="1">
              <a:spLocks noChangeArrowheads="1"/>
            </p:cNvSpPr>
            <p:nvPr/>
          </p:nvSpPr>
          <p:spPr bwMode="auto">
            <a:xfrm>
              <a:off x="6742136" y="909620"/>
              <a:ext cx="32226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PI3P</a:t>
              </a:r>
              <a:endParaRPr lang="en-GB" sz="600" baseline="-25000">
                <a:latin typeface="Calibri" pitchFamily="34" charset="0"/>
              </a:endParaRPr>
            </a:p>
          </p:txBody>
        </p:sp>
        <p:sp>
          <p:nvSpPr>
            <p:cNvPr id="9" name="TextBox 179"/>
            <p:cNvSpPr txBox="1">
              <a:spLocks noChangeArrowheads="1"/>
            </p:cNvSpPr>
            <p:nvPr/>
          </p:nvSpPr>
          <p:spPr bwMode="auto">
            <a:xfrm rot="16200000">
              <a:off x="5896792" y="1453339"/>
              <a:ext cx="6492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600">
                  <a:latin typeface="Calibri" pitchFamily="34" charset="0"/>
                </a:rPr>
                <a:t>pmoles of PI3P</a:t>
              </a:r>
            </a:p>
          </p:txBody>
        </p:sp>
        <p:sp>
          <p:nvSpPr>
            <p:cNvPr id="10" name="TextBox 188"/>
            <p:cNvSpPr txBox="1">
              <a:spLocks noChangeArrowheads="1"/>
            </p:cNvSpPr>
            <p:nvPr/>
          </p:nvSpPr>
          <p:spPr bwMode="auto">
            <a:xfrm>
              <a:off x="6885011" y="1504933"/>
              <a:ext cx="236537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>
                  <a:latin typeface="Calibri" pitchFamily="34" charset="0"/>
                </a:rPr>
                <a:t>*</a:t>
              </a:r>
            </a:p>
          </p:txBody>
        </p:sp>
        <p:sp>
          <p:nvSpPr>
            <p:cNvPr id="11" name="TextBox 232"/>
            <p:cNvSpPr txBox="1">
              <a:spLocks noChangeArrowheads="1"/>
            </p:cNvSpPr>
            <p:nvPr/>
          </p:nvSpPr>
          <p:spPr bwMode="auto">
            <a:xfrm>
              <a:off x="5715023" y="838183"/>
              <a:ext cx="9302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 b="1">
                  <a:solidFill>
                    <a:srgbClr val="00B050"/>
                  </a:solidFill>
                </a:rPr>
                <a:t>Mass assay</a:t>
              </a:r>
            </a:p>
          </p:txBody>
        </p:sp>
        <p:sp>
          <p:nvSpPr>
            <p:cNvPr id="12" name="TextBox 196"/>
            <p:cNvSpPr txBox="1">
              <a:spLocks noChangeArrowheads="1"/>
            </p:cNvSpPr>
            <p:nvPr/>
          </p:nvSpPr>
          <p:spPr bwMode="auto">
            <a:xfrm>
              <a:off x="7072336" y="860408"/>
              <a:ext cx="785812" cy="2143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800"/>
                <a:t>hepatocytes</a:t>
              </a:r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5646094" y="428604"/>
              <a:ext cx="142876" cy="21431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49775" y="405458"/>
              <a:ext cx="865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PI3P levels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4214810" y="928670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Fig2a</a:t>
            </a:r>
            <a:endParaRPr lang="en-GB" sz="1100" b="1" dirty="0"/>
          </a:p>
        </p:txBody>
      </p:sp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66"/>
            <a:ext cx="1643056" cy="164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7166"/>
            <a:ext cx="1643061" cy="164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TextBox 94"/>
          <p:cNvSpPr txBox="1">
            <a:spLocks noChangeArrowheads="1"/>
          </p:cNvSpPr>
          <p:nvPr/>
        </p:nvSpPr>
        <p:spPr bwMode="auto">
          <a:xfrm>
            <a:off x="6286512" y="2000240"/>
            <a:ext cx="4812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EEA 1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6" name="TextBox 161"/>
          <p:cNvSpPr txBox="1">
            <a:spLocks noChangeArrowheads="1"/>
          </p:cNvSpPr>
          <p:nvPr/>
        </p:nvSpPr>
        <p:spPr bwMode="auto">
          <a:xfrm>
            <a:off x="5495931" y="176190"/>
            <a:ext cx="34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/>
              <a:t>WT</a:t>
            </a:r>
          </a:p>
        </p:txBody>
      </p:sp>
      <p:sp>
        <p:nvSpPr>
          <p:cNvPr id="77" name="TextBox 162"/>
          <p:cNvSpPr txBox="1">
            <a:spLocks noChangeArrowheads="1"/>
          </p:cNvSpPr>
          <p:nvPr/>
        </p:nvSpPr>
        <p:spPr bwMode="auto">
          <a:xfrm>
            <a:off x="7177106" y="150791"/>
            <a:ext cx="4587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/>
              <a:t>C2</a:t>
            </a:r>
            <a:r>
              <a:rPr lang="en-GB" sz="800" b="1" dirty="0">
                <a:latin typeface="Symbol" pitchFamily="18" charset="2"/>
              </a:rPr>
              <a:t>b</a:t>
            </a:r>
            <a:r>
              <a:rPr lang="en-GB" sz="800" b="1" dirty="0"/>
              <a:t>ki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214810" y="3000372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Fig2b</a:t>
            </a:r>
            <a:endParaRPr lang="en-GB" sz="1100" b="1" dirty="0"/>
          </a:p>
        </p:txBody>
      </p:sp>
      <p:pic>
        <p:nvPicPr>
          <p:cNvPr id="7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242886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7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242886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" name="TextBox 94"/>
          <p:cNvSpPr txBox="1">
            <a:spLocks noChangeArrowheads="1"/>
          </p:cNvSpPr>
          <p:nvPr/>
        </p:nvSpPr>
        <p:spPr bwMode="auto">
          <a:xfrm>
            <a:off x="6286512" y="4071942"/>
            <a:ext cx="4828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b="1" dirty="0" err="1" smtClean="0">
                <a:solidFill>
                  <a:srgbClr val="FF0000"/>
                </a:solidFill>
              </a:rPr>
              <a:t>Rab</a:t>
            </a:r>
            <a:r>
              <a:rPr lang="en-GB" sz="1000" b="1" dirty="0" smtClean="0">
                <a:solidFill>
                  <a:srgbClr val="FF0000"/>
                </a:solidFill>
              </a:rPr>
              <a:t> 7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82" name="TextBox 161"/>
          <p:cNvSpPr txBox="1">
            <a:spLocks noChangeArrowheads="1"/>
          </p:cNvSpPr>
          <p:nvPr/>
        </p:nvSpPr>
        <p:spPr bwMode="auto">
          <a:xfrm>
            <a:off x="5462593" y="2239953"/>
            <a:ext cx="34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/>
              <a:t>WT</a:t>
            </a:r>
          </a:p>
        </p:txBody>
      </p:sp>
      <p:sp>
        <p:nvSpPr>
          <p:cNvPr id="83" name="TextBox 162"/>
          <p:cNvSpPr txBox="1">
            <a:spLocks noChangeArrowheads="1"/>
          </p:cNvSpPr>
          <p:nvPr/>
        </p:nvSpPr>
        <p:spPr bwMode="auto">
          <a:xfrm>
            <a:off x="7143768" y="2214554"/>
            <a:ext cx="4587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b="1" dirty="0"/>
              <a:t>C2</a:t>
            </a:r>
            <a:r>
              <a:rPr lang="en-GB" sz="800" b="1" dirty="0">
                <a:latin typeface="Symbol" pitchFamily="18" charset="2"/>
              </a:rPr>
              <a:t>b</a:t>
            </a:r>
            <a:r>
              <a:rPr lang="en-GB" sz="800" b="1" dirty="0"/>
              <a:t>ki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714480" y="2500306"/>
            <a:ext cx="4235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Fig3</a:t>
            </a:r>
            <a:endParaRPr lang="en-GB" sz="1100" b="1" dirty="0"/>
          </a:p>
        </p:txBody>
      </p:sp>
      <p:sp>
        <p:nvSpPr>
          <p:cNvPr id="85" name="TextBox 76"/>
          <p:cNvSpPr txBox="1">
            <a:spLocks noChangeArrowheads="1"/>
          </p:cNvSpPr>
          <p:nvPr/>
        </p:nvSpPr>
        <p:spPr bwMode="auto">
          <a:xfrm>
            <a:off x="109806" y="2916236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/>
              <a:t>A-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205518" y="314324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</a:t>
            </a:r>
            <a:endParaRPr lang="en-GB" sz="1200" dirty="0"/>
          </a:p>
        </p:txBody>
      </p:sp>
      <p:sp>
        <p:nvSpPr>
          <p:cNvPr id="87" name="TextBox 14"/>
          <p:cNvSpPr txBox="1">
            <a:spLocks noChangeArrowheads="1"/>
          </p:cNvSpPr>
          <p:nvPr/>
        </p:nvSpPr>
        <p:spPr bwMode="auto">
          <a:xfrm rot="16200000">
            <a:off x="-234791" y="3919672"/>
            <a:ext cx="1436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800" dirty="0" smtClean="0"/>
              <a:t>Insulin  uptake as % of control</a:t>
            </a:r>
            <a:endParaRPr lang="en-GB" sz="800" dirty="0"/>
          </a:p>
          <a:p>
            <a:pPr algn="ctr"/>
            <a:r>
              <a:rPr lang="en-GB" sz="800" dirty="0"/>
              <a:t>(Mean </a:t>
            </a:r>
            <a:r>
              <a:rPr lang="en-GB" sz="800" dirty="0" err="1"/>
              <a:t>Flurorescent</a:t>
            </a:r>
            <a:r>
              <a:rPr lang="en-GB" sz="800" dirty="0"/>
              <a:t> intensity)</a:t>
            </a:r>
          </a:p>
          <a:p>
            <a:pPr algn="ctr"/>
            <a:endParaRPr lang="en-US" sz="800" dirty="0"/>
          </a:p>
        </p:txBody>
      </p:sp>
      <p:graphicFrame>
        <p:nvGraphicFramePr>
          <p:cNvPr id="88" name="Chart 87"/>
          <p:cNvGraphicFramePr/>
          <p:nvPr/>
        </p:nvGraphicFramePr>
        <p:xfrm>
          <a:off x="500034" y="3075008"/>
          <a:ext cx="3267074" cy="2758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9" name="TextBox 15"/>
          <p:cNvSpPr txBox="1">
            <a:spLocks noChangeArrowheads="1"/>
          </p:cNvSpPr>
          <p:nvPr/>
        </p:nvSpPr>
        <p:spPr bwMode="auto">
          <a:xfrm>
            <a:off x="1895756" y="5713886"/>
            <a:ext cx="63511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dirty="0"/>
              <a:t>Time (min)</a:t>
            </a:r>
            <a:endParaRPr lang="en-US" sz="800" dirty="0"/>
          </a:p>
        </p:txBody>
      </p:sp>
      <p:sp>
        <p:nvSpPr>
          <p:cNvPr id="90" name="Down Arrow 89"/>
          <p:cNvSpPr/>
          <p:nvPr/>
        </p:nvSpPr>
        <p:spPr>
          <a:xfrm>
            <a:off x="1549199" y="2809204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1752880" y="2786058"/>
            <a:ext cx="1088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70C0"/>
                </a:solidFill>
              </a:rPr>
              <a:t>Insulin uptake</a:t>
            </a:r>
            <a:endParaRPr lang="en-GB" sz="1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41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Queen Mary's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alliou01</dc:creator>
  <cp:lastModifiedBy>alliou01</cp:lastModifiedBy>
  <cp:revision>2</cp:revision>
  <dcterms:created xsi:type="dcterms:W3CDTF">2013-01-10T12:17:03Z</dcterms:created>
  <dcterms:modified xsi:type="dcterms:W3CDTF">2013-01-10T16:16:51Z</dcterms:modified>
</cp:coreProperties>
</file>